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5"/>
  </p:notesMasterIdLst>
  <p:handoutMasterIdLst>
    <p:handoutMasterId r:id="rId16"/>
  </p:handoutMasterIdLst>
  <p:sldIdLst>
    <p:sldId id="2146846746" r:id="rId7"/>
    <p:sldId id="2146846754" r:id="rId8"/>
    <p:sldId id="2146846750" r:id="rId9"/>
    <p:sldId id="276" r:id="rId10"/>
    <p:sldId id="2146846753" r:id="rId11"/>
    <p:sldId id="2146846752" r:id="rId12"/>
    <p:sldId id="2142532666" r:id="rId13"/>
    <p:sldId id="2142532550" r:id="rId14"/>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60"/>
    <p:restoredTop sz="87891" autoAdjust="0"/>
  </p:normalViewPr>
  <p:slideViewPr>
    <p:cSldViewPr snapToGrid="0" snapToObjects="1">
      <p:cViewPr varScale="1">
        <p:scale>
          <a:sx n="74" d="100"/>
          <a:sy n="74" d="100"/>
        </p:scale>
        <p:origin x="920" y="136"/>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Today we will be demonstrating how IBM Cloud Pak for Integration can automate customer interactions using Messaging and Integration for back-end applications.</a:t>
            </a:r>
            <a:r>
              <a:rPr lang="en-BR" dirty="0">
                <a:effectLst/>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Automating customer interactions effectively can mean the difference between a satisfied customer (one who will want to do more business with you in the future) or a disappointed customer (who will afterwards be looking for alternative options.)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Automation in this context can also reduce the manual steps involved in customer interactions, cut down on data entry into multiple different applications, and potentially eliminate errors and delays – all of which are additional costs to your business.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0" i="0" kern="1200" dirty="0">
                <a:solidFill>
                  <a:schemeClr val="bg1"/>
                </a:solidFill>
                <a:effectLst/>
                <a:latin typeface="IBM Plex Sans" panose="020B0503050203000203" pitchFamily="34" charset="0"/>
                <a:ea typeface="+mn-ea"/>
                <a:cs typeface="+mn-cs"/>
              </a:rPr>
              <a:t>The demo </a:t>
            </a:r>
            <a:r>
              <a:rPr lang="en-US" sz="1800" dirty="0">
                <a:effectLst/>
                <a:latin typeface="Calibri" panose="020F0502020204030204" pitchFamily="34" charset="0"/>
                <a:ea typeface="Calibri" panose="020F0502020204030204" pitchFamily="34" charset="0"/>
                <a:cs typeface="Times New Roman" panose="02020603050405020304" pitchFamily="18" charset="0"/>
              </a:rPr>
              <a:t>will showcase ways to automate customer interactions. To implement this automation, we will use both Messaging and Integrations to back-end applications.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We will be using the Messaging capability from IBM Cloud Pak for Integration: IBM MQ.</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IBM MQ provides a universal messaging backbone with robust connectivity options. It delivers flexible and reliable messaging for applications,  as well as easily-managed integrations to existing IT assets.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IBM MQ simplifies, accelerates, and facilitates the reliable exchange of data with a flexible and security-rich messaging solution that’s trusted by some of the world’s most successful enterprises.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With IBM MQ, clients receive the information they need, when they need it — and receive it only once. </a:t>
            </a:r>
            <a:br>
              <a:rPr lang="en-US" sz="2001" b="0" i="0" kern="1200" dirty="0">
                <a:solidFill>
                  <a:schemeClr val="bg1"/>
                </a:solidFill>
                <a:effectLst/>
                <a:latin typeface="IBM Plex Sans" panose="020B0503050203000203" pitchFamily="34" charset="0"/>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In terms of agenda, the demonstration will showcase the following steps: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How to access the Cloud Pak for Integration environment and explore the Messaging capabilities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Create a Queue;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Configure the App Integration flow;</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Deploy the App Integration flow;</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Test the Integration flow;</a:t>
            </a:r>
            <a:r>
              <a:rPr lang="en-BR" dirty="0">
                <a:effectLst/>
              </a:rPr>
              <a:t> </a:t>
            </a:r>
            <a:endParaRPr lang="en-US"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754335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Let’s summarize what we’ve done today.</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In the demo we: accessed the Cloud Pak for Integration environment and explored the capabilities; created a queue in IBM MQ; imported and configured an Integration flow using IBM App Connect Enterprise toolkit; deployed and tested our Application flow.</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From a business perspective, we unified messaging and application connectors to integrate backend systems using the IBM MQ messaging platform. IBM MQ provides a universal messaging backbone with robust connectivity for flexible and reliable messaging across applications and existing IT assets. IBM MQ simplifies, accelerates, and facilitates the reliable exchange of data with a flexible and security-rich messaging solution that’s trusted by some of the world’s most successful enterprises.</a:t>
            </a:r>
            <a:r>
              <a:rPr lang="en-BR" dirty="0">
                <a:effectLst/>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emiBo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5401"/>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239496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theme" Target="../theme/theme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theme" Target="../theme/theme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theme" Target="../theme/theme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8" Type="http://schemas.openxmlformats.org/officeDocument/2006/relationships/slideLayout" Target="../slideLayouts/slideLayout124.xml"/><Relationship Id="rId3"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6.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4" r:id="rId42"/>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514830"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Cloud Pak for Integration – IBM MQ</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400" dirty="0">
                <a:solidFill>
                  <a:schemeClr val="bg1"/>
                </a:solidFill>
                <a:latin typeface="IBM Plex Sans" panose="020B0503050203000203" pitchFamily="34" charset="0"/>
              </a:rPr>
              <a:t>Access backend systems using Messaging and Integration</a:t>
            </a:r>
          </a:p>
          <a:p>
            <a:pPr lvl="0" defTabSz="457189">
              <a:defRPr/>
            </a:pPr>
            <a:r>
              <a:rPr lang="en-US" sz="4000" dirty="0">
                <a:solidFill>
                  <a:schemeClr val="bg1"/>
                </a:solidFill>
                <a:latin typeface="IBM Plex Sans" panose="020B0503050203000203" pitchFamily="34" charset="0"/>
              </a:rPr>
              <a:t> </a:t>
            </a: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600" dirty="0">
                <a:solidFill>
                  <a:srgbClr val="FFFFFF"/>
                </a:solidFill>
                <a:latin typeface="IBM Plex Sans Light" panose="020B0403050000000000" pitchFamily="34" charset="77"/>
                <a:ea typeface="IBM Plex Sans" charset="0"/>
                <a:cs typeface="IBM Plex Sans" charset="0"/>
              </a:rPr>
              <a:t>Chris </a:t>
            </a:r>
            <a:r>
              <a:rPr lang="en-US" sz="3600" dirty="0" err="1">
                <a:solidFill>
                  <a:srgbClr val="FFFFFF"/>
                </a:solidFill>
                <a:latin typeface="IBM Plex Sans Light" panose="020B0403050000000000" pitchFamily="34" charset="77"/>
                <a:ea typeface="IBM Plex Sans" charset="0"/>
                <a:cs typeface="IBM Plex Sans" charset="0"/>
              </a:rPr>
              <a:t>Bienko</a:t>
            </a:r>
            <a:br>
              <a:rPr lang="en-US" sz="3600" dirty="0">
                <a:solidFill>
                  <a:srgbClr val="FFFFFF"/>
                </a:solidFill>
                <a:latin typeface="IBM Plex Sans Light" panose="020B0403050000000000" pitchFamily="34" charset="77"/>
                <a:ea typeface="IBM Plex Sans" charset="0"/>
                <a:cs typeface="IBM Plex Sans" charset="0"/>
              </a:rPr>
            </a:br>
            <a:r>
              <a:rPr lang="en-US" sz="3600" dirty="0">
                <a:solidFill>
                  <a:srgbClr val="FFFFFF"/>
                </a:solidFill>
                <a:latin typeface="IBM Plex Sans Light" panose="020B0403050000000000" pitchFamily="34" charset="77"/>
                <a:ea typeface="IBM Plex Sans" charset="0"/>
                <a:cs typeface="IBM Plex Sans" charset="0"/>
              </a:rPr>
              <a:t>Principal, Learning Content Development, Automation Software</a:t>
            </a:r>
          </a:p>
          <a:p>
            <a:pPr>
              <a:spcBef>
                <a:spcPts val="1200"/>
              </a:spcBef>
            </a:pPr>
            <a:endParaRPr lang="en-US" sz="36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600" dirty="0">
                <a:solidFill>
                  <a:srgbClr val="FFFFFF"/>
                </a:solidFill>
                <a:latin typeface="IBM Plex Sans Light" panose="020B0403050000000000" pitchFamily="34" charset="77"/>
                <a:ea typeface="IBM Plex Sans" charset="0"/>
                <a:cs typeface="IBM Plex Sans" charset="0"/>
              </a:rPr>
              <a:t>Rafael Osorio</a:t>
            </a:r>
            <a:br>
              <a:rPr lang="en-US" sz="3600" dirty="0">
                <a:solidFill>
                  <a:srgbClr val="FFFFFF"/>
                </a:solidFill>
                <a:latin typeface="IBM Plex Sans Light" panose="020B0403050000000000" pitchFamily="34" charset="77"/>
                <a:ea typeface="IBM Plex Sans" charset="0"/>
                <a:cs typeface="IBM Plex Sans" charset="0"/>
              </a:rPr>
            </a:br>
            <a:r>
              <a:rPr lang="en-US" sz="3600" dirty="0">
                <a:solidFill>
                  <a:srgbClr val="FFFFFF"/>
                </a:solidFill>
                <a:latin typeface="IBM Plex Sans Light" panose="020B0403050000000000" pitchFamily="34" charset="77"/>
                <a:ea typeface="IBM Plex Sans" charset="0"/>
                <a:cs typeface="IBM Plex Sans" charset="0"/>
              </a:rPr>
              <a:t>Senior, Learning Content Development, Automation Software</a:t>
            </a:r>
            <a:endParaRPr lang="en-US" sz="3600" dirty="0">
              <a:solidFill>
                <a:srgbClr val="FFFFFF"/>
              </a:solidFill>
            </a:endParaRPr>
          </a:p>
          <a:p>
            <a:pPr>
              <a:spcBef>
                <a:spcPts val="1200"/>
              </a:spcBef>
            </a:pPr>
            <a:br>
              <a:rPr lang="en-US" sz="3200" dirty="0">
                <a:solidFill>
                  <a:srgbClr val="FFFFFF"/>
                </a:solidFill>
                <a:latin typeface="IBM Plex Sans Light" panose="020B0403050000000000" pitchFamily="34" charset="77"/>
                <a:ea typeface="IBM Plex Sans" charset="0"/>
                <a:cs typeface="IBM Plex Sans" charset="0"/>
              </a:rPr>
            </a:br>
            <a:endParaRPr lang="en-US" sz="4800"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Customer Satisfaction Matters!</a:t>
            </a: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47" name="Oval 46">
            <a:extLst>
              <a:ext uri="{FF2B5EF4-FFF2-40B4-BE49-F238E27FC236}">
                <a16:creationId xmlns:a16="http://schemas.microsoft.com/office/drawing/2014/main" id="{4729F7A5-0CED-4343-8973-19BE41A3DA3A}"/>
              </a:ext>
            </a:extLst>
          </p:cNvPr>
          <p:cNvSpPr/>
          <p:nvPr/>
        </p:nvSpPr>
        <p:spPr>
          <a:xfrm>
            <a:off x="1871280" y="3075857"/>
            <a:ext cx="5105400" cy="1171428"/>
          </a:xfrm>
          <a:prstGeom prst="ellipse">
            <a:avLst/>
          </a:prstGeom>
          <a:gradFill flip="none" rotWithShape="1">
            <a:gsLst>
              <a:gs pos="0">
                <a:schemeClr val="tx2">
                  <a:lumMod val="50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8" name="Oval 47">
            <a:extLst>
              <a:ext uri="{FF2B5EF4-FFF2-40B4-BE49-F238E27FC236}">
                <a16:creationId xmlns:a16="http://schemas.microsoft.com/office/drawing/2014/main" id="{584D5183-ACF9-844E-B063-2BA148B1E53B}"/>
              </a:ext>
            </a:extLst>
          </p:cNvPr>
          <p:cNvSpPr/>
          <p:nvPr/>
        </p:nvSpPr>
        <p:spPr>
          <a:xfrm>
            <a:off x="1871280" y="7145597"/>
            <a:ext cx="5105400" cy="1171428"/>
          </a:xfrm>
          <a:prstGeom prst="ellipse">
            <a:avLst/>
          </a:prstGeom>
          <a:gradFill flip="none" rotWithShape="1">
            <a:gsLst>
              <a:gs pos="0">
                <a:schemeClr val="tx2">
                  <a:lumMod val="50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9" name="Oval 48">
            <a:extLst>
              <a:ext uri="{FF2B5EF4-FFF2-40B4-BE49-F238E27FC236}">
                <a16:creationId xmlns:a16="http://schemas.microsoft.com/office/drawing/2014/main" id="{3E1F31B1-DF99-064B-B7C8-C224C5DC104F}"/>
              </a:ext>
            </a:extLst>
          </p:cNvPr>
          <p:cNvSpPr/>
          <p:nvPr/>
        </p:nvSpPr>
        <p:spPr>
          <a:xfrm rot="16200000">
            <a:off x="-259324" y="5359620"/>
            <a:ext cx="4191000" cy="394441"/>
          </a:xfrm>
          <a:prstGeom prst="ellipse">
            <a:avLst/>
          </a:prstGeom>
          <a:gradFill flip="none" rotWithShape="1">
            <a:gsLst>
              <a:gs pos="0">
                <a:schemeClr val="tx2">
                  <a:lumMod val="75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F0F3D77C-6C6B-F748-A300-24D4DF613C10}"/>
              </a:ext>
            </a:extLst>
          </p:cNvPr>
          <p:cNvGrpSpPr/>
          <p:nvPr/>
        </p:nvGrpSpPr>
        <p:grpSpPr>
          <a:xfrm>
            <a:off x="1827212" y="3308941"/>
            <a:ext cx="5183469" cy="4654538"/>
            <a:chOff x="2741612" y="1600200"/>
            <a:chExt cx="2891009" cy="3657600"/>
          </a:xfrm>
          <a:solidFill>
            <a:schemeClr val="bg1"/>
          </a:solidFill>
        </p:grpSpPr>
        <p:sp>
          <p:nvSpPr>
            <p:cNvPr id="51" name="Freeform 50">
              <a:extLst>
                <a:ext uri="{FF2B5EF4-FFF2-40B4-BE49-F238E27FC236}">
                  <a16:creationId xmlns:a16="http://schemas.microsoft.com/office/drawing/2014/main" id="{6902D5C3-5B62-7242-A280-4C56FF01119C}"/>
                </a:ext>
              </a:extLst>
            </p:cNvPr>
            <p:cNvSpPr/>
            <p:nvPr/>
          </p:nvSpPr>
          <p:spPr>
            <a:xfrm>
              <a:off x="2741612" y="1600200"/>
              <a:ext cx="1447800" cy="3657600"/>
            </a:xfrm>
            <a:custGeom>
              <a:avLst/>
              <a:gdLst>
                <a:gd name="connsiteX0" fmla="*/ 0 w 1447800"/>
                <a:gd name="connsiteY0" fmla="*/ 0 h 3276600"/>
                <a:gd name="connsiteX1" fmla="*/ 1447800 w 1447800"/>
                <a:gd name="connsiteY1" fmla="*/ 0 h 3276600"/>
                <a:gd name="connsiteX2" fmla="*/ 1447800 w 1447800"/>
                <a:gd name="connsiteY2" fmla="*/ 3276600 h 3276600"/>
                <a:gd name="connsiteX3" fmla="*/ 0 w 1447800"/>
                <a:gd name="connsiteY3" fmla="*/ 3276600 h 3276600"/>
                <a:gd name="connsiteX4" fmla="*/ 0 w 1447800"/>
                <a:gd name="connsiteY4" fmla="*/ 0 h 3276600"/>
                <a:gd name="connsiteX0" fmla="*/ 0 w 1447800"/>
                <a:gd name="connsiteY0" fmla="*/ 152400 h 3429000"/>
                <a:gd name="connsiteX1" fmla="*/ 1447800 w 1447800"/>
                <a:gd name="connsiteY1" fmla="*/ 0 h 3429000"/>
                <a:gd name="connsiteX2" fmla="*/ 1447800 w 1447800"/>
                <a:gd name="connsiteY2" fmla="*/ 3429000 h 3429000"/>
                <a:gd name="connsiteX3" fmla="*/ 0 w 1447800"/>
                <a:gd name="connsiteY3" fmla="*/ 3429000 h 3429000"/>
                <a:gd name="connsiteX4" fmla="*/ 0 w 1447800"/>
                <a:gd name="connsiteY4" fmla="*/ 152400 h 3429000"/>
                <a:gd name="connsiteX0" fmla="*/ 0 w 1447800"/>
                <a:gd name="connsiteY0" fmla="*/ 152400 h 3657600"/>
                <a:gd name="connsiteX1" fmla="*/ 1447800 w 1447800"/>
                <a:gd name="connsiteY1" fmla="*/ 0 h 3657600"/>
                <a:gd name="connsiteX2" fmla="*/ 1447800 w 1447800"/>
                <a:gd name="connsiteY2" fmla="*/ 3657600 h 3657600"/>
                <a:gd name="connsiteX3" fmla="*/ 0 w 1447800"/>
                <a:gd name="connsiteY3" fmla="*/ 3429000 h 3657600"/>
                <a:gd name="connsiteX4" fmla="*/ 0 w 1447800"/>
                <a:gd name="connsiteY4" fmla="*/ 15240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3657600">
                  <a:moveTo>
                    <a:pt x="0" y="152400"/>
                  </a:moveTo>
                  <a:lnTo>
                    <a:pt x="1447800" y="0"/>
                  </a:lnTo>
                  <a:lnTo>
                    <a:pt x="1447800" y="3657600"/>
                  </a:lnTo>
                  <a:lnTo>
                    <a:pt x="0" y="3429000"/>
                  </a:lnTo>
                  <a:lnTo>
                    <a:pt x="0" y="152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0FF06F23-FCD2-3645-B4BD-17ACA45787C3}"/>
                </a:ext>
              </a:extLst>
            </p:cNvPr>
            <p:cNvSpPr/>
            <p:nvPr/>
          </p:nvSpPr>
          <p:spPr>
            <a:xfrm flipH="1">
              <a:off x="4184821" y="1600200"/>
              <a:ext cx="1447800" cy="3657600"/>
            </a:xfrm>
            <a:custGeom>
              <a:avLst/>
              <a:gdLst>
                <a:gd name="connsiteX0" fmla="*/ 0 w 1447800"/>
                <a:gd name="connsiteY0" fmla="*/ 0 h 3276600"/>
                <a:gd name="connsiteX1" fmla="*/ 1447800 w 1447800"/>
                <a:gd name="connsiteY1" fmla="*/ 0 h 3276600"/>
                <a:gd name="connsiteX2" fmla="*/ 1447800 w 1447800"/>
                <a:gd name="connsiteY2" fmla="*/ 3276600 h 3276600"/>
                <a:gd name="connsiteX3" fmla="*/ 0 w 1447800"/>
                <a:gd name="connsiteY3" fmla="*/ 3276600 h 3276600"/>
                <a:gd name="connsiteX4" fmla="*/ 0 w 1447800"/>
                <a:gd name="connsiteY4" fmla="*/ 0 h 3276600"/>
                <a:gd name="connsiteX0" fmla="*/ 0 w 1447800"/>
                <a:gd name="connsiteY0" fmla="*/ 152400 h 3429000"/>
                <a:gd name="connsiteX1" fmla="*/ 1447800 w 1447800"/>
                <a:gd name="connsiteY1" fmla="*/ 0 h 3429000"/>
                <a:gd name="connsiteX2" fmla="*/ 1447800 w 1447800"/>
                <a:gd name="connsiteY2" fmla="*/ 3429000 h 3429000"/>
                <a:gd name="connsiteX3" fmla="*/ 0 w 1447800"/>
                <a:gd name="connsiteY3" fmla="*/ 3429000 h 3429000"/>
                <a:gd name="connsiteX4" fmla="*/ 0 w 1447800"/>
                <a:gd name="connsiteY4" fmla="*/ 152400 h 3429000"/>
                <a:gd name="connsiteX0" fmla="*/ 0 w 1447800"/>
                <a:gd name="connsiteY0" fmla="*/ 152400 h 3657600"/>
                <a:gd name="connsiteX1" fmla="*/ 1447800 w 1447800"/>
                <a:gd name="connsiteY1" fmla="*/ 0 h 3657600"/>
                <a:gd name="connsiteX2" fmla="*/ 1447800 w 1447800"/>
                <a:gd name="connsiteY2" fmla="*/ 3657600 h 3657600"/>
                <a:gd name="connsiteX3" fmla="*/ 0 w 1447800"/>
                <a:gd name="connsiteY3" fmla="*/ 3429000 h 3657600"/>
                <a:gd name="connsiteX4" fmla="*/ 0 w 1447800"/>
                <a:gd name="connsiteY4" fmla="*/ 15240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3657600">
                  <a:moveTo>
                    <a:pt x="0" y="152400"/>
                  </a:moveTo>
                  <a:lnTo>
                    <a:pt x="1447800" y="0"/>
                  </a:lnTo>
                  <a:lnTo>
                    <a:pt x="1447800" y="3657600"/>
                  </a:lnTo>
                  <a:lnTo>
                    <a:pt x="0" y="3429000"/>
                  </a:lnTo>
                  <a:lnTo>
                    <a:pt x="0" y="1524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4EEAE004-9FDB-AF4F-A7C9-351EA8186C24}"/>
              </a:ext>
            </a:extLst>
          </p:cNvPr>
          <p:cNvSpPr txBox="1"/>
          <p:nvPr/>
        </p:nvSpPr>
        <p:spPr>
          <a:xfrm>
            <a:off x="2049163" y="4578001"/>
            <a:ext cx="1934966" cy="1200329"/>
          </a:xfrm>
          <a:prstGeom prst="rect">
            <a:avLst/>
          </a:prstGeom>
          <a:noFill/>
        </p:spPr>
        <p:txBody>
          <a:bodyPr wrap="square" rtlCol="0">
            <a:spAutoFit/>
          </a:bodyPr>
          <a:lstStyle/>
          <a:p>
            <a:pPr algn="ctr"/>
            <a:r>
              <a:rPr lang="en-US" sz="2400" u="sng" dirty="0">
                <a:latin typeface="IBM Plex Sans" panose="020B0503050203000203" pitchFamily="34" charset="0"/>
              </a:rPr>
              <a:t>Drive additional revenue</a:t>
            </a:r>
            <a:endParaRPr lang="en-US" sz="2400" dirty="0">
              <a:solidFill>
                <a:schemeClr val="tx1">
                  <a:lumMod val="85000"/>
                  <a:lumOff val="15000"/>
                </a:schemeClr>
              </a:solidFill>
            </a:endParaRPr>
          </a:p>
        </p:txBody>
      </p:sp>
      <p:sp>
        <p:nvSpPr>
          <p:cNvPr id="58" name="TextBox 57">
            <a:extLst>
              <a:ext uri="{FF2B5EF4-FFF2-40B4-BE49-F238E27FC236}">
                <a16:creationId xmlns:a16="http://schemas.microsoft.com/office/drawing/2014/main" id="{E4012D18-F47D-4443-9A4A-C58F83DFB6B3}"/>
              </a:ext>
            </a:extLst>
          </p:cNvPr>
          <p:cNvSpPr txBox="1"/>
          <p:nvPr/>
        </p:nvSpPr>
        <p:spPr>
          <a:xfrm>
            <a:off x="4803083" y="4644798"/>
            <a:ext cx="1898174" cy="830997"/>
          </a:xfrm>
          <a:prstGeom prst="rect">
            <a:avLst/>
          </a:prstGeom>
          <a:noFill/>
        </p:spPr>
        <p:txBody>
          <a:bodyPr wrap="square" rtlCol="0">
            <a:spAutoFit/>
          </a:bodyPr>
          <a:lstStyle/>
          <a:p>
            <a:pPr algn="ctr"/>
            <a:r>
              <a:rPr lang="en-US" sz="2400" u="sng" dirty="0">
                <a:latin typeface="IBM Plex Sans" panose="020B0503050203000203" pitchFamily="34" charset="0"/>
              </a:rPr>
              <a:t>Reduce costs</a:t>
            </a:r>
            <a:endParaRPr lang="en-US" sz="2400" dirty="0">
              <a:solidFill>
                <a:schemeClr val="tx1">
                  <a:lumMod val="85000"/>
                  <a:lumOff val="15000"/>
                </a:schemeClr>
              </a:solidFill>
            </a:endParaRPr>
          </a:p>
        </p:txBody>
      </p:sp>
      <p:sp>
        <p:nvSpPr>
          <p:cNvPr id="59" name="TextBox 58">
            <a:extLst>
              <a:ext uri="{FF2B5EF4-FFF2-40B4-BE49-F238E27FC236}">
                <a16:creationId xmlns:a16="http://schemas.microsoft.com/office/drawing/2014/main" id="{45869F85-874C-3C42-8A01-DF97CC1813BF}"/>
              </a:ext>
            </a:extLst>
          </p:cNvPr>
          <p:cNvSpPr txBox="1"/>
          <p:nvPr/>
        </p:nvSpPr>
        <p:spPr>
          <a:xfrm>
            <a:off x="2091607" y="5873309"/>
            <a:ext cx="1981200" cy="1323439"/>
          </a:xfrm>
          <a:prstGeom prst="rect">
            <a:avLst/>
          </a:prstGeom>
          <a:noFill/>
        </p:spPr>
        <p:txBody>
          <a:bodyPr wrap="square" rtlCol="0">
            <a:spAutoFit/>
          </a:bodyPr>
          <a:lstStyle/>
          <a:p>
            <a:pPr algn="r"/>
            <a:r>
              <a:rPr lang="en-US" sz="1600" dirty="0">
                <a:latin typeface="IBM Plex Sans" panose="020B0503050203000203" pitchFamily="34" charset="0"/>
              </a:rPr>
              <a:t>happy customers buy more; disappointed customers look for alternatives.</a:t>
            </a:r>
            <a:r>
              <a:rPr lang="en-US" sz="1600" kern="0" dirty="0">
                <a:solidFill>
                  <a:schemeClr val="tx1">
                    <a:lumMod val="85000"/>
                    <a:lumOff val="15000"/>
                  </a:schemeClr>
                </a:solidFill>
                <a:latin typeface="Arial" pitchFamily="34" charset="0"/>
                <a:cs typeface="Arial" pitchFamily="34" charset="0"/>
              </a:rPr>
              <a:t> </a:t>
            </a:r>
            <a:endParaRPr lang="en-US" sz="1600" dirty="0">
              <a:solidFill>
                <a:schemeClr val="tx1">
                  <a:lumMod val="85000"/>
                  <a:lumOff val="15000"/>
                </a:schemeClr>
              </a:solidFill>
            </a:endParaRPr>
          </a:p>
        </p:txBody>
      </p:sp>
      <p:sp>
        <p:nvSpPr>
          <p:cNvPr id="60" name="TextBox 59">
            <a:extLst>
              <a:ext uri="{FF2B5EF4-FFF2-40B4-BE49-F238E27FC236}">
                <a16:creationId xmlns:a16="http://schemas.microsoft.com/office/drawing/2014/main" id="{65DB3F5D-002E-544F-8BBA-BCA52B021807}"/>
              </a:ext>
            </a:extLst>
          </p:cNvPr>
          <p:cNvSpPr txBox="1"/>
          <p:nvPr/>
        </p:nvSpPr>
        <p:spPr>
          <a:xfrm>
            <a:off x="4688541" y="5635084"/>
            <a:ext cx="2278072" cy="1569660"/>
          </a:xfrm>
          <a:prstGeom prst="rect">
            <a:avLst/>
          </a:prstGeom>
          <a:noFill/>
        </p:spPr>
        <p:txBody>
          <a:bodyPr wrap="square" rtlCol="0">
            <a:spAutoFit/>
          </a:bodyPr>
          <a:lstStyle/>
          <a:p>
            <a:r>
              <a:rPr lang="en-US" sz="1600" dirty="0">
                <a:latin typeface="IBM Plex Sans" panose="020B0503050203000203" pitchFamily="34" charset="0"/>
              </a:rPr>
              <a:t>remove manual steps, data entry into multiple different applications, and potential errors and delays</a:t>
            </a:r>
            <a:endParaRPr lang="en-US" sz="1600" dirty="0">
              <a:solidFill>
                <a:schemeClr val="tx1">
                  <a:lumMod val="85000"/>
                  <a:lumOff val="15000"/>
                </a:schemeClr>
              </a:solidFill>
            </a:endParaRPr>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861395"/>
            <a:ext cx="7908087" cy="584775"/>
          </a:xfrm>
          <a:prstGeom prst="rect">
            <a:avLst/>
          </a:prstGeom>
          <a:noFill/>
        </p:spPr>
        <p:txBody>
          <a:bodyPr wrap="square" lIns="91440" tIns="45720" rIns="91440" bIns="45720" rtlCol="0" anchor="t">
            <a:spAutoFit/>
          </a:bodyPr>
          <a:lstStyle/>
          <a:p>
            <a:pPr lvl="0">
              <a:defRPr/>
            </a:pPr>
            <a:r>
              <a:rPr lang="en-US" sz="3200" b="1" dirty="0">
                <a:latin typeface="IBM Plex Sans" panose="020B0503050203000203" pitchFamily="34" charset="0"/>
              </a:rPr>
              <a:t>Automating Customer Interactions </a:t>
            </a:r>
            <a:r>
              <a:rPr lang="en-US" sz="3200" dirty="0">
                <a:latin typeface="IBM Plex Sans" panose="020B0503050203000203" pitchFamily="34" charset="0"/>
              </a:rPr>
              <a:t>can:</a:t>
            </a:r>
          </a:p>
        </p:txBody>
      </p:sp>
      <p:pic>
        <p:nvPicPr>
          <p:cNvPr id="2050" name="Picture 2" descr="Business, cost, cut cost, finance, lower cost, reduce cost icon - Download  on Iconfinder">
            <a:extLst>
              <a:ext uri="{FF2B5EF4-FFF2-40B4-BE49-F238E27FC236}">
                <a16:creationId xmlns:a16="http://schemas.microsoft.com/office/drawing/2014/main" id="{4290E3FF-B1BA-C142-A939-2468F34D90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12825" y="3753185"/>
            <a:ext cx="741683" cy="7416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venue Growth Icons - Download Free Vector Icons | Noun Project">
            <a:extLst>
              <a:ext uri="{FF2B5EF4-FFF2-40B4-BE49-F238E27FC236}">
                <a16:creationId xmlns:a16="http://schemas.microsoft.com/office/drawing/2014/main" id="{0729516D-FA5E-6247-B1B7-E33CF54D8EB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31060" y="3684691"/>
            <a:ext cx="771173" cy="7711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6C8B2B1-7656-803D-9237-4C5DDD4657CD}"/>
              </a:ext>
            </a:extLst>
          </p:cNvPr>
          <p:cNvPicPr>
            <a:picLocks noChangeAspect="1"/>
          </p:cNvPicPr>
          <p:nvPr/>
        </p:nvPicPr>
        <p:blipFill rotWithShape="1">
          <a:blip r:embed="rId5"/>
          <a:srcRect l="9077" r="7575"/>
          <a:stretch/>
        </p:blipFill>
        <p:spPr>
          <a:xfrm>
            <a:off x="9771454" y="-1"/>
            <a:ext cx="8541057" cy="10296525"/>
          </a:xfrm>
          <a:prstGeom prst="rect">
            <a:avLst/>
          </a:prstGeom>
        </p:spPr>
      </p:pic>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Automate customer interactions using messaging</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2334194"/>
            <a:ext cx="8014975" cy="7095196"/>
          </a:xfrm>
          <a:prstGeom prst="rect">
            <a:avLst/>
          </a:prstGeom>
        </p:spPr>
        <p:txBody>
          <a:bodyPr vert="horz" lIns="0" tIns="0" rIns="0" bIns="0" rtlCol="0">
            <a:normAutofit/>
          </a:bodyPr>
          <a:lstStyle/>
          <a:p>
            <a:pPr lvl="0" fontAlgn="base">
              <a:spcBef>
                <a:spcPts val="2200"/>
              </a:spcBef>
              <a:spcAft>
                <a:spcPct val="0"/>
              </a:spcAft>
              <a:buClr>
                <a:schemeClr val="tx1"/>
              </a:buClr>
              <a:defRPr/>
            </a:pPr>
            <a:r>
              <a:rPr lang="en-US" sz="2800" dirty="0">
                <a:latin typeface="IBM Plex Sans Light" panose="020B0403050203000203" pitchFamily="34" charset="0"/>
              </a:rPr>
              <a:t>The demo will showcase ways to automate customer interactions. To implement this automation, we will use both Messaging and Integrations to back-end applications.</a:t>
            </a:r>
          </a:p>
          <a:p>
            <a:pPr lvl="0" fontAlgn="base">
              <a:spcBef>
                <a:spcPts val="2200"/>
              </a:spcBef>
              <a:spcAft>
                <a:spcPct val="0"/>
              </a:spcAft>
              <a:buClr>
                <a:schemeClr val="tx1"/>
              </a:buClr>
              <a:defRPr/>
            </a:pPr>
            <a:r>
              <a:rPr lang="en-US" sz="2800" dirty="0">
                <a:latin typeface="IBM Plex Sans Light" panose="020B0403050203000203" pitchFamily="34" charset="0"/>
              </a:rPr>
              <a:t>IBM MQ provides a universal messaging backbone with robust connectivity options. It delivers flexible and reliable messaging for applications,  as well as easily-managed integrations to existing IT assets. </a:t>
            </a:r>
          </a:p>
          <a:p>
            <a:pPr lvl="0" fontAlgn="base">
              <a:spcBef>
                <a:spcPts val="2200"/>
              </a:spcBef>
              <a:spcAft>
                <a:spcPct val="0"/>
              </a:spcAft>
              <a:buClr>
                <a:schemeClr val="tx1"/>
              </a:buClr>
              <a:defRPr/>
            </a:pPr>
            <a:r>
              <a:rPr lang="en-US" sz="2800" dirty="0">
                <a:latin typeface="IBM Plex Sans Light" panose="020B0403050203000203" pitchFamily="34" charset="0"/>
              </a:rPr>
              <a:t>IBM MQ simplifies, accelerates, and facilitates the reliable exchange of data with a flexible and security-rich messaging solution that’s trusted by some of the world’s most successful enterprises.</a:t>
            </a:r>
          </a:p>
          <a:p>
            <a:pPr lvl="0" fontAlgn="base">
              <a:spcBef>
                <a:spcPts val="2200"/>
              </a:spcBef>
              <a:spcAft>
                <a:spcPct val="0"/>
              </a:spcAft>
              <a:buClr>
                <a:schemeClr val="tx1"/>
              </a:buClr>
              <a:defRPr/>
            </a:pPr>
            <a:r>
              <a:rPr lang="en-US" sz="2800" dirty="0">
                <a:latin typeface="IBM Plex Sans Light" panose="020B0403050203000203" pitchFamily="34" charset="0"/>
              </a:rPr>
              <a:t>With IBM MQ, clients receive the information they need, when they need it — and receive it only once.  </a:t>
            </a: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39" cy="5505069"/>
          </a:xfrm>
          <a:prstGeom prst="rect">
            <a:avLst/>
          </a:prstGeom>
          <a:solidFill>
            <a:schemeClr val="accent2"/>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noFill/>
          <a:ln>
            <a:noFill/>
          </a:ln>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2">
              <a:lumMod val="50000"/>
            </a:schemeClr>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00FE591-C285-1FD2-63F4-94A2B92FDCCB}"/>
              </a:ext>
            </a:extLst>
          </p:cNvPr>
          <p:cNvSpPr>
            <a:spLocks noGrp="1"/>
          </p:cNvSpPr>
          <p:nvPr>
            <p:ph type="title"/>
          </p:nvPr>
        </p:nvSpPr>
        <p:spPr/>
        <p:txBody>
          <a:bodyPr/>
          <a:lstStyle/>
          <a:p>
            <a:r>
              <a:rPr lang="en-US" sz="5400" kern="1200" dirty="0">
                <a:latin typeface="IBM Plex Sans" panose="020B0503050203000203" pitchFamily="34" charset="0"/>
                <a:ea typeface="+mn-ea"/>
                <a:cs typeface="+mn-cs"/>
              </a:rPr>
              <a:t>Demonstration Agenda</a:t>
            </a:r>
            <a:endParaRPr lang="en-IN" dirty="0">
              <a:solidFill>
                <a:schemeClr val="tx1">
                  <a:lumMod val="95000"/>
                  <a:lumOff val="5000"/>
                </a:schemeClr>
              </a:solidFill>
            </a:endParaRPr>
          </a:p>
        </p:txBody>
      </p:sp>
      <p:sp>
        <p:nvSpPr>
          <p:cNvPr id="23" name="Oval 22">
            <a:extLst>
              <a:ext uri="{FF2B5EF4-FFF2-40B4-BE49-F238E27FC236}">
                <a16:creationId xmlns:a16="http://schemas.microsoft.com/office/drawing/2014/main" id="{64D9146C-5DAD-2D04-BA3B-45055A106DE1}"/>
              </a:ext>
            </a:extLst>
          </p:cNvPr>
          <p:cNvSpPr/>
          <p:nvPr/>
        </p:nvSpPr>
        <p:spPr>
          <a:xfrm>
            <a:off x="923425" y="2423307"/>
            <a:ext cx="1567671" cy="156767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17" name="Arrow: Pentagon 16">
            <a:extLst>
              <a:ext uri="{FF2B5EF4-FFF2-40B4-BE49-F238E27FC236}">
                <a16:creationId xmlns:a16="http://schemas.microsoft.com/office/drawing/2014/main" id="{BAEE24D2-B59C-B219-1FDB-2A620B3D6C08}"/>
              </a:ext>
            </a:extLst>
          </p:cNvPr>
          <p:cNvSpPr/>
          <p:nvPr/>
        </p:nvSpPr>
        <p:spPr>
          <a:xfrm>
            <a:off x="2041878" y="2231179"/>
            <a:ext cx="6806529" cy="1951927"/>
          </a:xfrm>
          <a:prstGeom prst="homePlate">
            <a:avLst>
              <a:gd name="adj" fmla="val 196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26" name="Oval 25">
            <a:extLst>
              <a:ext uri="{FF2B5EF4-FFF2-40B4-BE49-F238E27FC236}">
                <a16:creationId xmlns:a16="http://schemas.microsoft.com/office/drawing/2014/main" id="{E42D60B0-C420-F15A-1FF5-752429C7A35B}"/>
              </a:ext>
            </a:extLst>
          </p:cNvPr>
          <p:cNvSpPr/>
          <p:nvPr/>
        </p:nvSpPr>
        <p:spPr>
          <a:xfrm>
            <a:off x="923425" y="4839701"/>
            <a:ext cx="1567671" cy="156767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27" name="Arrow: Pentagon 26">
            <a:extLst>
              <a:ext uri="{FF2B5EF4-FFF2-40B4-BE49-F238E27FC236}">
                <a16:creationId xmlns:a16="http://schemas.microsoft.com/office/drawing/2014/main" id="{B701641A-2020-AB16-3F17-1C942E7A6EA9}"/>
              </a:ext>
            </a:extLst>
          </p:cNvPr>
          <p:cNvSpPr/>
          <p:nvPr/>
        </p:nvSpPr>
        <p:spPr>
          <a:xfrm>
            <a:off x="2041878" y="4647573"/>
            <a:ext cx="6806529" cy="1951927"/>
          </a:xfrm>
          <a:prstGeom prst="homePlate">
            <a:avLst>
              <a:gd name="adj" fmla="val 196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32" name="Oval 31">
            <a:extLst>
              <a:ext uri="{FF2B5EF4-FFF2-40B4-BE49-F238E27FC236}">
                <a16:creationId xmlns:a16="http://schemas.microsoft.com/office/drawing/2014/main" id="{8C6B4251-D786-9795-D038-252916E38E11}"/>
              </a:ext>
            </a:extLst>
          </p:cNvPr>
          <p:cNvSpPr/>
          <p:nvPr/>
        </p:nvSpPr>
        <p:spPr>
          <a:xfrm>
            <a:off x="923425" y="7256094"/>
            <a:ext cx="1567671" cy="156767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33" name="Arrow: Pentagon 32">
            <a:extLst>
              <a:ext uri="{FF2B5EF4-FFF2-40B4-BE49-F238E27FC236}">
                <a16:creationId xmlns:a16="http://schemas.microsoft.com/office/drawing/2014/main" id="{6563838E-4BFA-3662-609C-F84A7583DEEB}"/>
              </a:ext>
            </a:extLst>
          </p:cNvPr>
          <p:cNvSpPr/>
          <p:nvPr/>
        </p:nvSpPr>
        <p:spPr>
          <a:xfrm>
            <a:off x="2041878" y="7063966"/>
            <a:ext cx="6806529" cy="1951927"/>
          </a:xfrm>
          <a:prstGeom prst="homePlate">
            <a:avLst>
              <a:gd name="adj" fmla="val 1969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56" name="Oval 55">
            <a:extLst>
              <a:ext uri="{FF2B5EF4-FFF2-40B4-BE49-F238E27FC236}">
                <a16:creationId xmlns:a16="http://schemas.microsoft.com/office/drawing/2014/main" id="{07E89A55-D18A-0BB3-D437-ABCEAABC26D8}"/>
              </a:ext>
            </a:extLst>
          </p:cNvPr>
          <p:cNvSpPr/>
          <p:nvPr/>
        </p:nvSpPr>
        <p:spPr>
          <a:xfrm>
            <a:off x="9104976" y="2423307"/>
            <a:ext cx="1567671" cy="1567671"/>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57" name="Arrow: Pentagon 56">
            <a:extLst>
              <a:ext uri="{FF2B5EF4-FFF2-40B4-BE49-F238E27FC236}">
                <a16:creationId xmlns:a16="http://schemas.microsoft.com/office/drawing/2014/main" id="{388C6E4F-BC46-14DA-BBE4-E9DC8B25C5BA}"/>
              </a:ext>
            </a:extLst>
          </p:cNvPr>
          <p:cNvSpPr/>
          <p:nvPr/>
        </p:nvSpPr>
        <p:spPr>
          <a:xfrm>
            <a:off x="10223429" y="2231179"/>
            <a:ext cx="6806529" cy="1951927"/>
          </a:xfrm>
          <a:prstGeom prst="homePlate">
            <a:avLst>
              <a:gd name="adj" fmla="val 196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65" name="Oval 64">
            <a:extLst>
              <a:ext uri="{FF2B5EF4-FFF2-40B4-BE49-F238E27FC236}">
                <a16:creationId xmlns:a16="http://schemas.microsoft.com/office/drawing/2014/main" id="{8D6AED83-B809-BCE2-1F3C-E6E20263E236}"/>
              </a:ext>
            </a:extLst>
          </p:cNvPr>
          <p:cNvSpPr/>
          <p:nvPr/>
        </p:nvSpPr>
        <p:spPr>
          <a:xfrm>
            <a:off x="9104976" y="4839701"/>
            <a:ext cx="1567671" cy="156767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66" name="Arrow: Pentagon 65">
            <a:extLst>
              <a:ext uri="{FF2B5EF4-FFF2-40B4-BE49-F238E27FC236}">
                <a16:creationId xmlns:a16="http://schemas.microsoft.com/office/drawing/2014/main" id="{BAE5EB79-99E1-73F3-BA69-4FDEB22AA68B}"/>
              </a:ext>
            </a:extLst>
          </p:cNvPr>
          <p:cNvSpPr/>
          <p:nvPr/>
        </p:nvSpPr>
        <p:spPr>
          <a:xfrm>
            <a:off x="10223429" y="4647573"/>
            <a:ext cx="6806529" cy="1951927"/>
          </a:xfrm>
          <a:prstGeom prst="homePlate">
            <a:avLst>
              <a:gd name="adj" fmla="val 196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83" name="TextBox 82">
            <a:extLst>
              <a:ext uri="{FF2B5EF4-FFF2-40B4-BE49-F238E27FC236}">
                <a16:creationId xmlns:a16="http://schemas.microsoft.com/office/drawing/2014/main" id="{924AF5B2-C649-F0F6-139F-FF372F02A610}"/>
              </a:ext>
            </a:extLst>
          </p:cNvPr>
          <p:cNvSpPr txBox="1"/>
          <p:nvPr/>
        </p:nvSpPr>
        <p:spPr>
          <a:xfrm>
            <a:off x="1131303" y="2667560"/>
            <a:ext cx="943365" cy="1079165"/>
          </a:xfrm>
          <a:prstGeom prst="rect">
            <a:avLst/>
          </a:prstGeom>
          <a:noFill/>
        </p:spPr>
        <p:txBody>
          <a:bodyPr wrap="square" lIns="0" tIns="0" rIns="0" bIns="0" rtlCol="0" anchor="ctr">
            <a:noAutofit/>
          </a:bodyPr>
          <a:lstStyle/>
          <a:p>
            <a:pPr algn="ctr"/>
            <a:r>
              <a:rPr lang="en-US" sz="6002" b="1" dirty="0">
                <a:solidFill>
                  <a:schemeClr val="bg1"/>
                </a:solidFill>
              </a:rPr>
              <a:t>1</a:t>
            </a:r>
            <a:endParaRPr lang="en-IN" sz="6002" b="1" dirty="0">
              <a:solidFill>
                <a:schemeClr val="bg1"/>
              </a:solidFill>
            </a:endParaRPr>
          </a:p>
        </p:txBody>
      </p:sp>
      <p:sp>
        <p:nvSpPr>
          <p:cNvPr id="84" name="TextBox 83">
            <a:extLst>
              <a:ext uri="{FF2B5EF4-FFF2-40B4-BE49-F238E27FC236}">
                <a16:creationId xmlns:a16="http://schemas.microsoft.com/office/drawing/2014/main" id="{C37EBD78-9A64-B041-853C-3D6F92F8BC26}"/>
              </a:ext>
            </a:extLst>
          </p:cNvPr>
          <p:cNvSpPr txBox="1"/>
          <p:nvPr/>
        </p:nvSpPr>
        <p:spPr>
          <a:xfrm>
            <a:off x="1131303" y="5083954"/>
            <a:ext cx="943365" cy="1079165"/>
          </a:xfrm>
          <a:prstGeom prst="rect">
            <a:avLst/>
          </a:prstGeom>
          <a:noFill/>
        </p:spPr>
        <p:txBody>
          <a:bodyPr wrap="square" lIns="0" tIns="0" rIns="0" bIns="0" rtlCol="0" anchor="ctr">
            <a:noAutofit/>
          </a:bodyPr>
          <a:lstStyle/>
          <a:p>
            <a:pPr algn="ctr"/>
            <a:r>
              <a:rPr lang="en-US" sz="6002" b="1" dirty="0">
                <a:solidFill>
                  <a:schemeClr val="bg1"/>
                </a:solidFill>
              </a:rPr>
              <a:t>2</a:t>
            </a:r>
            <a:endParaRPr lang="en-IN" sz="6002" b="1" dirty="0">
              <a:solidFill>
                <a:schemeClr val="bg1"/>
              </a:solidFill>
            </a:endParaRPr>
          </a:p>
        </p:txBody>
      </p:sp>
      <p:sp>
        <p:nvSpPr>
          <p:cNvPr id="85" name="TextBox 84">
            <a:extLst>
              <a:ext uri="{FF2B5EF4-FFF2-40B4-BE49-F238E27FC236}">
                <a16:creationId xmlns:a16="http://schemas.microsoft.com/office/drawing/2014/main" id="{F1CE9E3B-5B11-FC66-22A0-C138331D39D1}"/>
              </a:ext>
            </a:extLst>
          </p:cNvPr>
          <p:cNvSpPr txBox="1"/>
          <p:nvPr/>
        </p:nvSpPr>
        <p:spPr>
          <a:xfrm>
            <a:off x="1131303" y="7500347"/>
            <a:ext cx="943365" cy="1079165"/>
          </a:xfrm>
          <a:prstGeom prst="rect">
            <a:avLst/>
          </a:prstGeom>
          <a:noFill/>
        </p:spPr>
        <p:txBody>
          <a:bodyPr wrap="square" lIns="0" tIns="0" rIns="0" bIns="0" rtlCol="0" anchor="ctr">
            <a:noAutofit/>
          </a:bodyPr>
          <a:lstStyle/>
          <a:p>
            <a:pPr algn="ctr"/>
            <a:r>
              <a:rPr lang="en-US" sz="6002" b="1" dirty="0">
                <a:solidFill>
                  <a:schemeClr val="bg1"/>
                </a:solidFill>
              </a:rPr>
              <a:t>3</a:t>
            </a:r>
            <a:endParaRPr lang="en-IN" sz="6002" b="1" dirty="0">
              <a:solidFill>
                <a:schemeClr val="bg1"/>
              </a:solidFill>
            </a:endParaRPr>
          </a:p>
        </p:txBody>
      </p:sp>
      <p:sp>
        <p:nvSpPr>
          <p:cNvPr id="86" name="TextBox 85">
            <a:extLst>
              <a:ext uri="{FF2B5EF4-FFF2-40B4-BE49-F238E27FC236}">
                <a16:creationId xmlns:a16="http://schemas.microsoft.com/office/drawing/2014/main" id="{0E0148C0-AC4D-FF74-4D85-6202E42C9277}"/>
              </a:ext>
            </a:extLst>
          </p:cNvPr>
          <p:cNvSpPr txBox="1"/>
          <p:nvPr/>
        </p:nvSpPr>
        <p:spPr>
          <a:xfrm>
            <a:off x="9279391" y="2667560"/>
            <a:ext cx="943365" cy="1079165"/>
          </a:xfrm>
          <a:prstGeom prst="rect">
            <a:avLst/>
          </a:prstGeom>
          <a:noFill/>
        </p:spPr>
        <p:txBody>
          <a:bodyPr wrap="square" lIns="0" tIns="0" rIns="0" bIns="0" rtlCol="0" anchor="ctr">
            <a:noAutofit/>
          </a:bodyPr>
          <a:lstStyle/>
          <a:p>
            <a:pPr algn="ctr"/>
            <a:r>
              <a:rPr lang="en-US" sz="6002" b="1" dirty="0">
                <a:solidFill>
                  <a:schemeClr val="bg1"/>
                </a:solidFill>
              </a:rPr>
              <a:t>4</a:t>
            </a:r>
            <a:endParaRPr lang="en-IN" sz="6002" b="1" dirty="0">
              <a:solidFill>
                <a:schemeClr val="bg1"/>
              </a:solidFill>
            </a:endParaRPr>
          </a:p>
        </p:txBody>
      </p:sp>
      <p:sp>
        <p:nvSpPr>
          <p:cNvPr id="87" name="TextBox 86">
            <a:extLst>
              <a:ext uri="{FF2B5EF4-FFF2-40B4-BE49-F238E27FC236}">
                <a16:creationId xmlns:a16="http://schemas.microsoft.com/office/drawing/2014/main" id="{3611E0B5-DBD7-DF2E-4991-BC5CFE68DE01}"/>
              </a:ext>
            </a:extLst>
          </p:cNvPr>
          <p:cNvSpPr txBox="1"/>
          <p:nvPr/>
        </p:nvSpPr>
        <p:spPr>
          <a:xfrm>
            <a:off x="9279391" y="5083954"/>
            <a:ext cx="943365" cy="1079165"/>
          </a:xfrm>
          <a:prstGeom prst="rect">
            <a:avLst/>
          </a:prstGeom>
          <a:noFill/>
        </p:spPr>
        <p:txBody>
          <a:bodyPr wrap="square" lIns="0" tIns="0" rIns="0" bIns="0" rtlCol="0" anchor="ctr">
            <a:noAutofit/>
          </a:bodyPr>
          <a:lstStyle/>
          <a:p>
            <a:pPr algn="ctr"/>
            <a:r>
              <a:rPr lang="en-US" sz="6002" b="1" dirty="0">
                <a:solidFill>
                  <a:schemeClr val="bg1"/>
                </a:solidFill>
              </a:rPr>
              <a:t>5</a:t>
            </a:r>
            <a:endParaRPr lang="en-IN" sz="6002" b="1" dirty="0">
              <a:solidFill>
                <a:schemeClr val="bg1"/>
              </a:solidFill>
            </a:endParaRPr>
          </a:p>
        </p:txBody>
      </p:sp>
      <p:sp>
        <p:nvSpPr>
          <p:cNvPr id="89" name="Rectangle 88">
            <a:extLst>
              <a:ext uri="{FF2B5EF4-FFF2-40B4-BE49-F238E27FC236}">
                <a16:creationId xmlns:a16="http://schemas.microsoft.com/office/drawing/2014/main" id="{197B9EA5-893E-EDEF-CB34-C067EB01ACAB}"/>
              </a:ext>
            </a:extLst>
          </p:cNvPr>
          <p:cNvSpPr/>
          <p:nvPr/>
        </p:nvSpPr>
        <p:spPr>
          <a:xfrm>
            <a:off x="2698974" y="2470976"/>
            <a:ext cx="5461615" cy="1354619"/>
          </a:xfrm>
          <a:prstGeom prst="rect">
            <a:avLst/>
          </a:prstGeom>
        </p:spPr>
        <p:txBody>
          <a:bodyPr wrap="square" lIns="0" tIns="0" rIns="0" bIns="0" anchor="ctr">
            <a:noAutofit/>
          </a:bodyPr>
          <a:lstStyle/>
          <a:p>
            <a:r>
              <a:rPr lang="en-IN" sz="3600" dirty="0">
                <a:solidFill>
                  <a:schemeClr val="bg1"/>
                </a:solidFill>
                <a:ea typeface="Open Sans" panose="020B0606030504020204" pitchFamily="34" charset="0"/>
                <a:cs typeface="Open Sans" panose="020B0606030504020204" pitchFamily="34" charset="0"/>
              </a:rPr>
              <a:t>Accessing the environment</a:t>
            </a:r>
          </a:p>
        </p:txBody>
      </p:sp>
      <p:sp>
        <p:nvSpPr>
          <p:cNvPr id="90" name="Rectangle 89">
            <a:extLst>
              <a:ext uri="{FF2B5EF4-FFF2-40B4-BE49-F238E27FC236}">
                <a16:creationId xmlns:a16="http://schemas.microsoft.com/office/drawing/2014/main" id="{C84577EF-3FA8-7966-1451-DB84A0017F77}"/>
              </a:ext>
            </a:extLst>
          </p:cNvPr>
          <p:cNvSpPr/>
          <p:nvPr/>
        </p:nvSpPr>
        <p:spPr>
          <a:xfrm>
            <a:off x="2698974" y="4863535"/>
            <a:ext cx="5461615" cy="1354619"/>
          </a:xfrm>
          <a:prstGeom prst="rect">
            <a:avLst/>
          </a:prstGeom>
        </p:spPr>
        <p:txBody>
          <a:bodyPr wrap="square" lIns="0" tIns="0" rIns="0" bIns="0" anchor="ctr">
            <a:noAutofit/>
          </a:bodyPr>
          <a:lstStyle/>
          <a:p>
            <a:r>
              <a:rPr lang="en-IN" sz="3600" dirty="0">
                <a:solidFill>
                  <a:schemeClr val="bg1"/>
                </a:solidFill>
                <a:ea typeface="Open Sans" panose="020B0606030504020204" pitchFamily="34" charset="0"/>
                <a:cs typeface="Open Sans" panose="020B0606030504020204" pitchFamily="34" charset="0"/>
              </a:rPr>
              <a:t>Create a queue</a:t>
            </a:r>
          </a:p>
        </p:txBody>
      </p:sp>
      <p:sp>
        <p:nvSpPr>
          <p:cNvPr id="91" name="Rectangle 90">
            <a:extLst>
              <a:ext uri="{FF2B5EF4-FFF2-40B4-BE49-F238E27FC236}">
                <a16:creationId xmlns:a16="http://schemas.microsoft.com/office/drawing/2014/main" id="{ACC535F1-77E0-0F86-5FB8-6103B656CB31}"/>
              </a:ext>
            </a:extLst>
          </p:cNvPr>
          <p:cNvSpPr/>
          <p:nvPr/>
        </p:nvSpPr>
        <p:spPr>
          <a:xfrm>
            <a:off x="2698974" y="7256094"/>
            <a:ext cx="5461615" cy="1354619"/>
          </a:xfrm>
          <a:prstGeom prst="rect">
            <a:avLst/>
          </a:prstGeom>
        </p:spPr>
        <p:txBody>
          <a:bodyPr wrap="square" lIns="0" tIns="0" rIns="0" bIns="0" anchor="ctr">
            <a:noAutofit/>
          </a:bodyPr>
          <a:lstStyle/>
          <a:p>
            <a:r>
              <a:rPr lang="en-IN" sz="3600" dirty="0">
                <a:solidFill>
                  <a:schemeClr val="bg1"/>
                </a:solidFill>
                <a:ea typeface="Open Sans" panose="020B0606030504020204" pitchFamily="34" charset="0"/>
                <a:cs typeface="Open Sans" panose="020B0606030504020204" pitchFamily="34" charset="0"/>
              </a:rPr>
              <a:t>Configuring the App Integration flow</a:t>
            </a:r>
          </a:p>
        </p:txBody>
      </p:sp>
      <p:sp>
        <p:nvSpPr>
          <p:cNvPr id="92" name="Rectangle 91">
            <a:extLst>
              <a:ext uri="{FF2B5EF4-FFF2-40B4-BE49-F238E27FC236}">
                <a16:creationId xmlns:a16="http://schemas.microsoft.com/office/drawing/2014/main" id="{9DF789D0-2DA6-6A42-6312-BB2E0EEE4916}"/>
              </a:ext>
            </a:extLst>
          </p:cNvPr>
          <p:cNvSpPr/>
          <p:nvPr/>
        </p:nvSpPr>
        <p:spPr>
          <a:xfrm>
            <a:off x="10847062" y="2529833"/>
            <a:ext cx="5636904" cy="1354619"/>
          </a:xfrm>
          <a:prstGeom prst="rect">
            <a:avLst/>
          </a:prstGeom>
        </p:spPr>
        <p:txBody>
          <a:bodyPr wrap="square" lIns="0" tIns="0" rIns="0" bIns="0" anchor="ctr">
            <a:noAutofit/>
          </a:bodyPr>
          <a:lstStyle/>
          <a:p>
            <a:r>
              <a:rPr lang="en-IN" sz="3600" dirty="0">
                <a:solidFill>
                  <a:schemeClr val="bg1"/>
                </a:solidFill>
                <a:ea typeface="Open Sans" panose="020B0606030504020204" pitchFamily="34" charset="0"/>
                <a:cs typeface="Open Sans" panose="020B0606030504020204" pitchFamily="34" charset="0"/>
              </a:rPr>
              <a:t>Deploying the App Integration flow</a:t>
            </a:r>
          </a:p>
        </p:txBody>
      </p:sp>
      <p:sp>
        <p:nvSpPr>
          <p:cNvPr id="93" name="Rectangle 92">
            <a:extLst>
              <a:ext uri="{FF2B5EF4-FFF2-40B4-BE49-F238E27FC236}">
                <a16:creationId xmlns:a16="http://schemas.microsoft.com/office/drawing/2014/main" id="{87A5F1F9-8134-62F2-984A-2E8E22506C04}"/>
              </a:ext>
            </a:extLst>
          </p:cNvPr>
          <p:cNvSpPr/>
          <p:nvPr/>
        </p:nvSpPr>
        <p:spPr>
          <a:xfrm>
            <a:off x="10847062" y="4922392"/>
            <a:ext cx="5636904" cy="1354619"/>
          </a:xfrm>
          <a:prstGeom prst="rect">
            <a:avLst/>
          </a:prstGeom>
        </p:spPr>
        <p:txBody>
          <a:bodyPr wrap="square" lIns="0" tIns="0" rIns="0" bIns="0" anchor="ctr">
            <a:noAutofit/>
          </a:bodyPr>
          <a:lstStyle/>
          <a:p>
            <a:r>
              <a:rPr lang="en-IN" sz="3600" dirty="0">
                <a:solidFill>
                  <a:schemeClr val="bg1"/>
                </a:solidFill>
                <a:ea typeface="Open Sans" panose="020B0606030504020204" pitchFamily="34" charset="0"/>
                <a:cs typeface="Open Sans" panose="020B0606030504020204" pitchFamily="34" charset="0"/>
              </a:rPr>
              <a:t>Testing the Integration flow</a:t>
            </a:r>
          </a:p>
        </p:txBody>
      </p:sp>
    </p:spTree>
    <p:extLst>
      <p:ext uri="{BB962C8B-B14F-4D97-AF65-F5344CB8AC3E}">
        <p14:creationId xmlns:p14="http://schemas.microsoft.com/office/powerpoint/2010/main" val="68641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420624" y="3180123"/>
            <a:ext cx="8284464" cy="5074234"/>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9294911" y="1388804"/>
            <a:ext cx="8247888"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In this demo we: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Accessed the Cloud Pak for Integration environment and explored the capabilities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Created a queue in IBM MQ</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Imported and configured an Integration flow using IBM App Connect Enterprise Toolkit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Deployed the flow into the Cloud Pak runtime environment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Deployed and tested our application flow</a:t>
            </a:r>
          </a:p>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From a business perspective, we unified messaging and application connectors to integrate backend systems using the IBM MQ messaging platform. IBM MQ simplifies, accelerates, and facilitates the reliable exchange of data with a flexible and security-rich messaging solution that’s trusted by some of the world’s most successful enterprises. </a:t>
            </a:r>
          </a:p>
          <a:p>
            <a:pPr lvl="0" fontAlgn="base">
              <a:lnSpc>
                <a:spcPct val="90000"/>
              </a:lnSpc>
              <a:spcBef>
                <a:spcPts val="2200"/>
              </a:spcBef>
              <a:spcAft>
                <a:spcPct val="0"/>
              </a:spcAft>
              <a:buClr>
                <a:schemeClr val="tx1"/>
              </a:buClr>
              <a:defRPr/>
            </a:pPr>
            <a:endParaRPr lang="en-US" sz="2500" dirty="0">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166A91E-578F-8946-B754-1E7425056A2F}"/>
              </a:ext>
            </a:extLst>
          </p:cNvPr>
          <p:cNvSpPr>
            <a:spLocks noGrp="1"/>
          </p:cNvSpPr>
          <p:nvPr>
            <p:ph type="body" sz="quarter" idx="13"/>
          </p:nvPr>
        </p:nvSpPr>
        <p:spPr/>
        <p:txBody>
          <a:body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+1-555-666-5555</a:t>
            </a:r>
          </a:p>
          <a:p>
            <a:r>
              <a:rPr lang="en-US" dirty="0" err="1"/>
              <a:t>ibm.com</a:t>
            </a:r>
            <a:endParaRPr lang="en-US" dirty="0"/>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2021.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
        <p:nvSpPr>
          <p:cNvPr id="10" name="Footer Placeholder 1">
            <a:extLst>
              <a:ext uri="{FF2B5EF4-FFF2-40B4-BE49-F238E27FC236}">
                <a16:creationId xmlns:a16="http://schemas.microsoft.com/office/drawing/2014/main" id="{7AF45732-772F-CC4F-93C8-7A2661DBA1C3}"/>
              </a:ext>
            </a:extLst>
          </p:cNvPr>
          <p:cNvSpPr txBox="1">
            <a:spLocks/>
          </p:cNvSpPr>
          <p:nvPr/>
        </p:nvSpPr>
        <p:spPr>
          <a:xfrm>
            <a:off x="355108" y="9813702"/>
            <a:ext cx="8229470" cy="333375"/>
          </a:xfrm>
          <a:prstGeom prst="rect">
            <a:avLst/>
          </a:prstGeom>
        </p:spPr>
        <p:txBody>
          <a:bodyPr vert="horz" lIns="137160" tIns="68580" rIns="137160" bIns="68580" rtlCol="0" anchor="ctr"/>
          <a:lstStyle>
            <a:defPPr>
              <a:defRPr lang="en-US"/>
            </a:defPPr>
            <a:lvl1pPr marL="0" algn="l" defTabSz="914400" rtl="0" eaLnBrk="1" latinLnBrk="0" hangingPunct="1">
              <a:defRPr sz="1200" b="0" i="0" kern="1200">
                <a:solidFill>
                  <a:schemeClr val="bg1"/>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0612">
              <a:defRPr/>
            </a:pPr>
            <a:r>
              <a:rPr lang="en-US" sz="1199" dirty="0">
                <a:solidFill>
                  <a:srgbClr val="000000"/>
                </a:solidFill>
                <a:latin typeface="IBM Plex Sans Light" panose="020B0403050203000203" pitchFamily="34" charset="0"/>
              </a:rPr>
              <a:t>IBM Integration / © 2020 IBM Corporation</a:t>
            </a: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8D19B-1885-E049-9A53-E7A7F3E8C556}"/>
              </a:ext>
            </a:extLst>
          </p:cNvPr>
          <p:cNvSpPr>
            <a:spLocks noGrp="1"/>
          </p:cNvSpPr>
          <p:nvPr>
            <p:ph type="ftr" sz="quarter" idx="10"/>
          </p:nvPr>
        </p:nvSpPr>
        <p:spPr/>
        <p:txBody>
          <a:bodyPr/>
          <a:lstStyle/>
          <a:p>
            <a:r>
              <a:rPr lang="en-US" dirty="0"/>
              <a:t>IBM Integration / © 2020 IBM Corporation</a:t>
            </a:r>
          </a:p>
        </p:txBody>
      </p:sp>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35996</TotalTime>
  <Words>1057</Words>
  <Application>Microsoft Macintosh PowerPoint</Application>
  <PresentationFormat>Custom</PresentationFormat>
  <Paragraphs>92</Paragraphs>
  <Slides>8</Slides>
  <Notes>7</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8</vt:i4>
      </vt:variant>
    </vt:vector>
  </HeadingPairs>
  <TitlesOfParts>
    <vt:vector size="26" baseType="lpstr">
      <vt:lpstr>.AppleSystemUIFont</vt:lpstr>
      <vt:lpstr>Arial</vt:lpstr>
      <vt:lpstr>Calibri</vt:lpstr>
      <vt:lpstr>HelvNeue Light for IBM</vt:lpstr>
      <vt:lpstr>IBM Plex Mono SemiBold</vt:lpstr>
      <vt:lpstr>IBM Plex Sans</vt:lpstr>
      <vt:lpstr>IBM Plex Sans ExtraLight</vt:lpstr>
      <vt:lpstr>IBM Plex Sans Light</vt:lpstr>
      <vt:lpstr>IBM Plex Sans SemiBold</vt:lpstr>
      <vt:lpstr>Open Sans</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Customer Satisfaction Matters!  </vt:lpstr>
      <vt:lpstr>Automate customer interactions using messaging</vt:lpstr>
      <vt:lpstr>Demonstration Agenda</vt:lpstr>
      <vt:lpstr>Demonstration</vt:lpstr>
      <vt:lpstr>Demonstration Summary</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610</cp:revision>
  <cp:lastPrinted>2020-05-20T21:29:14Z</cp:lastPrinted>
  <dcterms:created xsi:type="dcterms:W3CDTF">2020-04-13T04:05:19Z</dcterms:created>
  <dcterms:modified xsi:type="dcterms:W3CDTF">2024-02-21T15:59:59Z</dcterms:modified>
</cp:coreProperties>
</file>